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81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4429"/>
    <p:restoredTop sz="97493"/>
  </p:normalViewPr>
  <p:slideViewPr>
    <p:cSldViewPr snapToGrid="0" snapToObjects="1">
      <p:cViewPr varScale="1">
        <p:scale>
          <a:sx n="104" d="100"/>
          <a:sy n="104" d="100"/>
        </p:scale>
        <p:origin x="1392" y="102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utine@wku.ac.k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17964" y="714195"/>
            <a:ext cx="8678187" cy="5363331"/>
          </a:xfrm>
          <a:prstGeom prst="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151368" y="1346626"/>
            <a:ext cx="8157494" cy="4017278"/>
            <a:chOff x="755576" y="1772816"/>
            <a:chExt cx="8157494" cy="4017278"/>
          </a:xfrm>
        </p:grpSpPr>
        <p:sp>
          <p:nvSpPr>
            <p:cNvPr id="6" name="직사각형 5"/>
            <p:cNvSpPr/>
            <p:nvPr/>
          </p:nvSpPr>
          <p:spPr>
            <a:xfrm>
              <a:off x="755576" y="1876053"/>
              <a:ext cx="144016" cy="362719"/>
            </a:xfrm>
            <a:prstGeom prst="rect">
              <a:avLst/>
            </a:prstGeom>
            <a:gradFill>
              <a:gsLst>
                <a:gs pos="100000">
                  <a:srgbClr val="0099FF"/>
                </a:gs>
                <a:gs pos="0">
                  <a:srgbClr val="0066C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39" tIns="56720" rIns="113439" bIns="56720" rtlCol="0" anchor="ctr"/>
            <a:lstStyle/>
            <a:p>
              <a:pPr algn="ctr" defTabSz="1134381">
                <a:lnSpc>
                  <a:spcPct val="85000"/>
                </a:lnSpc>
                <a:buSzPct val="120000"/>
              </a:pPr>
              <a:endParaRPr lang="ko-KR" altLang="en-US" sz="2800" spc="-186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  <a:tileRect/>
                </a:gradFill>
                <a:latin typeface="Dinmed" pitchFamily="2" charset="0"/>
                <a:ea typeface="Rix고딕 EB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3608" y="1772816"/>
              <a:ext cx="692689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각 </a:t>
              </a:r>
              <a:r>
                <a:rPr lang="ko-KR" altLang="en-US" sz="2000" b="1" dirty="0" err="1">
                  <a:latin typeface="HY견명조" panose="02030600000101010101" pitchFamily="18" charset="-127"/>
                  <a:ea typeface="HY견명조" panose="02030600000101010101" pitchFamily="18" charset="-127"/>
                </a:rPr>
                <a:t>슬라이드별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작성요령을 참고하여 내용 기재</a:t>
              </a:r>
              <a:endParaRPr lang="en-US" altLang="ko-KR" sz="2000" b="1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- 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표지 및 목차를 제외하고 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15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슬라이드 이내로 작성</a:t>
              </a:r>
              <a:endPara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- 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발표시간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(5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분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내외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)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은 질의응답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(10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분 내외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)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을 포함하여 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15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분</a:t>
              </a: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755576" y="2934260"/>
              <a:ext cx="144016" cy="362719"/>
            </a:xfrm>
            <a:prstGeom prst="rect">
              <a:avLst/>
            </a:prstGeom>
            <a:gradFill>
              <a:gsLst>
                <a:gs pos="100000">
                  <a:srgbClr val="0099FF"/>
                </a:gs>
                <a:gs pos="0">
                  <a:srgbClr val="0066C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39" tIns="56720" rIns="113439" bIns="56720" rtlCol="0" anchor="ctr"/>
            <a:lstStyle/>
            <a:p>
              <a:pPr algn="ctr" defTabSz="1134381">
                <a:lnSpc>
                  <a:spcPct val="85000"/>
                </a:lnSpc>
                <a:buSzPct val="120000"/>
              </a:pPr>
              <a:endParaRPr lang="ko-KR" altLang="en-US" sz="2800" spc="-186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  <a:tileRect/>
                </a:gradFill>
                <a:latin typeface="Dinmed" pitchFamily="2" charset="0"/>
                <a:ea typeface="Rix고딕 EB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3608" y="2894787"/>
              <a:ext cx="78694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PPT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양식 변경가능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, 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단 제품의 용도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, 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기능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, 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제작과정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, </a:t>
              </a:r>
              <a:r>
                <a:rPr lang="ko-KR" altLang="en-US" sz="2000" b="1" dirty="0" err="1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향후목표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 필수</a:t>
              </a:r>
              <a:endParaRPr lang="en-US" altLang="ko-KR" sz="2000" b="1" dirty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ko-KR" altLang="en-US" sz="2000" b="1" dirty="0" err="1">
                  <a:latin typeface="HY견명조" panose="02030600000101010101" pitchFamily="18" charset="-127"/>
                  <a:ea typeface="HY견명조" panose="02030600000101010101" pitchFamily="18" charset="-127"/>
                </a:rPr>
                <a:t>공용서체가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</a:t>
              </a:r>
              <a:r>
                <a:rPr lang="ko-KR" altLang="en-US" sz="2000" b="1" dirty="0" err="1">
                  <a:latin typeface="HY견명조" panose="02030600000101010101" pitchFamily="18" charset="-127"/>
                  <a:ea typeface="HY견명조" panose="02030600000101010101" pitchFamily="18" charset="-127"/>
                </a:rPr>
                <a:t>아닐경우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, 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읽음 파일 또는 서체 포함 제출</a:t>
              </a:r>
              <a:endParaRPr lang="en-US" altLang="ko-KR" sz="2000" b="1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pPr marL="342900" indent="-342900">
                <a:buFontTx/>
                <a:buChar char="-"/>
              </a:pP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PDF 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파일변환 제출 가능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55576" y="4124335"/>
              <a:ext cx="144016" cy="362719"/>
            </a:xfrm>
            <a:prstGeom prst="rect">
              <a:avLst/>
            </a:prstGeom>
            <a:gradFill>
              <a:gsLst>
                <a:gs pos="100000">
                  <a:srgbClr val="0099FF"/>
                </a:gs>
                <a:gs pos="0">
                  <a:srgbClr val="0066C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39" tIns="56720" rIns="113439" bIns="56720" rtlCol="0" anchor="ctr"/>
            <a:lstStyle/>
            <a:p>
              <a:pPr algn="ctr" defTabSz="1134381">
                <a:lnSpc>
                  <a:spcPct val="85000"/>
                </a:lnSpc>
                <a:buSzPct val="120000"/>
              </a:pPr>
              <a:endParaRPr lang="ko-KR" altLang="en-US" sz="2800" spc="-186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  <a:tileRect/>
                </a:gradFill>
                <a:latin typeface="Dinmed" pitchFamily="2" charset="0"/>
                <a:ea typeface="Rix고딕 EB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3608" y="4026431"/>
              <a:ext cx="7637027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제출기한 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: 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2023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년 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12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월 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8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일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(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목요일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), 24:00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까지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(</a:t>
              </a:r>
              <a:r>
                <a:rPr lang="ko-KR" altLang="en-US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기한 엄수</a:t>
              </a:r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)</a:t>
              </a:r>
            </a:p>
            <a:p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제출방법 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: </a:t>
              </a:r>
              <a:r>
                <a:rPr lang="ko-KR" altLang="en-US" sz="2000" b="1" dirty="0" err="1">
                  <a:latin typeface="HY견명조" panose="02030600000101010101" pitchFamily="18" charset="-127"/>
                  <a:ea typeface="HY견명조" panose="02030600000101010101" pitchFamily="18" charset="-127"/>
                </a:rPr>
                <a:t>이메일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제출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(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  <a:hlinkClick r:id="rId2"/>
                </a:rPr>
                <a:t>routine@wku.ac.kr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)</a:t>
              </a:r>
            </a:p>
            <a:p>
              <a:r>
                <a:rPr lang="en-US" altLang="ko-KR" sz="2000" b="1" dirty="0">
                  <a:solidFill>
                    <a:srgbClr val="FF0000"/>
                  </a:solidFill>
                  <a:latin typeface="HY견명조" panose="02030600000101010101" pitchFamily="18" charset="-127"/>
                  <a:ea typeface="HY견명조" panose="02030600000101010101" pitchFamily="18" charset="-127"/>
                </a:rPr>
                <a:t>               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문의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: 063)850-7460, 7477 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원광대학교 창업지원단</a:t>
              </a:r>
              <a:endPara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  <a:p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- 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제출파일명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: 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우수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(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예비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)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창업자 발표자료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_</a:t>
              </a:r>
              <a:r>
                <a:rPr lang="ko-KR" altLang="en-US" dirty="0" err="1">
                  <a:latin typeface="HY견명조" panose="02030600000101010101" pitchFamily="18" charset="-127"/>
                  <a:ea typeface="HY견명조" panose="02030600000101010101" pitchFamily="18" charset="-127"/>
                </a:rPr>
                <a:t>팀명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_</a:t>
              </a:r>
              <a:r>
                <a:rPr lang="ko-KR" altLang="en-US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대표자명</a:t>
              </a:r>
              <a:r>
                <a:rPr lang="en-US" altLang="ko-KR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.</a:t>
              </a:r>
              <a:r>
                <a:rPr lang="en-US" altLang="ko-KR" dirty="0" err="1">
                  <a:latin typeface="HY견명조" panose="02030600000101010101" pitchFamily="18" charset="-127"/>
                  <a:ea typeface="HY견명조" panose="02030600000101010101" pitchFamily="18" charset="-127"/>
                </a:rPr>
                <a:t>ppt</a:t>
              </a:r>
              <a:endPara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55576" y="5389984"/>
              <a:ext cx="144016" cy="362719"/>
            </a:xfrm>
            <a:prstGeom prst="rect">
              <a:avLst/>
            </a:prstGeom>
            <a:gradFill>
              <a:gsLst>
                <a:gs pos="100000">
                  <a:srgbClr val="0099FF"/>
                </a:gs>
                <a:gs pos="0">
                  <a:srgbClr val="0066CC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3439" tIns="56720" rIns="113439" bIns="56720" rtlCol="0" anchor="ctr"/>
            <a:lstStyle/>
            <a:p>
              <a:pPr algn="ctr" defTabSz="1134381">
                <a:lnSpc>
                  <a:spcPct val="85000"/>
                </a:lnSpc>
                <a:buSzPct val="120000"/>
              </a:pPr>
              <a:endParaRPr lang="ko-KR" altLang="en-US" sz="2800" spc="-186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1"/>
                  <a:tileRect/>
                </a:gradFill>
                <a:latin typeface="Dinmed" pitchFamily="2" charset="0"/>
                <a:ea typeface="Rix고딕 EB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3608" y="5389984"/>
              <a:ext cx="7478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본 슬라이드</a:t>
              </a:r>
              <a:r>
                <a:rPr lang="en-US" altLang="ko-KR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및 각 </a:t>
              </a:r>
              <a:r>
                <a:rPr lang="ko-KR" altLang="en-US" sz="2000" b="1" dirty="0" err="1">
                  <a:latin typeface="HY견명조" panose="02030600000101010101" pitchFamily="18" charset="-127"/>
                  <a:ea typeface="HY견명조" panose="02030600000101010101" pitchFamily="18" charset="-127"/>
                </a:rPr>
                <a:t>슬라이드별</a:t>
              </a:r>
              <a:r>
                <a:rPr lang="ko-KR" altLang="en-US" sz="2000" b="1" dirty="0">
                  <a:latin typeface="HY견명조" panose="02030600000101010101" pitchFamily="18" charset="-127"/>
                  <a:ea typeface="HY견명조" panose="02030600000101010101" pitchFamily="18" charset="-127"/>
                </a:rPr>
                <a:t> 작성요령은 확인 후 삭제하고 제출</a:t>
              </a:r>
              <a:endParaRPr lang="en-US" altLang="ko-KR" sz="2000" b="1" dirty="0">
                <a:latin typeface="HY견명조" panose="02030600000101010101" pitchFamily="18" charset="-127"/>
                <a:ea typeface="HY견명조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42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4BD1E4D-6A12-4BAF-B5EA-96C5E384F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086"/>
            <a:ext cx="1219200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625515" y="180806"/>
            <a:ext cx="6923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000" b="1" dirty="0">
                <a:solidFill>
                  <a:schemeClr val="lt1"/>
                </a:solidFill>
                <a:latin typeface="+mn-ea"/>
              </a:rPr>
              <a:t>03. </a:t>
            </a:r>
            <a:r>
              <a:rPr lang="ko-KR" altLang="en-US" sz="3000" b="1" dirty="0">
                <a:solidFill>
                  <a:schemeClr val="lt1"/>
                </a:solidFill>
                <a:latin typeface="+mn-ea"/>
              </a:rPr>
              <a:t>지속가능성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6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3-1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대표자 보유역량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F3217-4F39-4AF7-86BA-E1C841E8CACE}"/>
              </a:ext>
            </a:extLst>
          </p:cNvPr>
          <p:cNvSpPr/>
          <p:nvPr/>
        </p:nvSpPr>
        <p:spPr>
          <a:xfrm>
            <a:off x="252547" y="1046102"/>
            <a:ext cx="9988731" cy="38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대표자 및 팀원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업무파트너 포함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보유하고 있는 경험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기술력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노하우 등 기재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2488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3-2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사회적 가치 실현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2A0C35B-4FC2-43D7-987D-CA2E8CEC3691}"/>
              </a:ext>
            </a:extLst>
          </p:cNvPr>
          <p:cNvSpPr/>
          <p:nvPr/>
        </p:nvSpPr>
        <p:spPr>
          <a:xfrm>
            <a:off x="252547" y="1046102"/>
            <a:ext cx="9988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사회적 가치 실현 방안</a:t>
            </a:r>
            <a:endParaRPr lang="ko-KR" alt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38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1FEE090-DE3E-4241-BADA-E21424A58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893"/>
            <a:ext cx="12192000" cy="583221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625515" y="180806"/>
            <a:ext cx="6923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000" b="1" dirty="0">
                <a:solidFill>
                  <a:schemeClr val="lt1"/>
                </a:solidFill>
                <a:latin typeface="+mn-ea"/>
              </a:rPr>
              <a:t>04. </a:t>
            </a:r>
            <a:r>
              <a:rPr lang="ko-KR" altLang="en-US" sz="3000" b="1" dirty="0">
                <a:solidFill>
                  <a:schemeClr val="lt1"/>
                </a:solidFill>
                <a:latin typeface="+mn-ea"/>
              </a:rPr>
              <a:t>지역기여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8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4387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4-1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지역 연관성 및 지역경제 기여 방안</a:t>
            </a:r>
            <a:endParaRPr lang="en-US" altLang="ko-KR" sz="2000" dirty="0">
              <a:solidFill>
                <a:schemeClr val="bg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E4C7445-6BAE-4DFE-94C1-0A3664F33B16}"/>
              </a:ext>
            </a:extLst>
          </p:cNvPr>
          <p:cNvSpPr/>
          <p:nvPr/>
        </p:nvSpPr>
        <p:spPr>
          <a:xfrm>
            <a:off x="252547" y="1046102"/>
            <a:ext cx="9988731" cy="38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지역 연관성 및 지역경제 기여 방안</a:t>
            </a:r>
            <a:endParaRPr lang="ko-KR" alt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43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1622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4-2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자금소요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D9F2ED7-D97D-4A9A-8882-B85F0C471D78}"/>
              </a:ext>
            </a:extLst>
          </p:cNvPr>
          <p:cNvSpPr/>
          <p:nvPr/>
        </p:nvSpPr>
        <p:spPr>
          <a:xfrm>
            <a:off x="252547" y="1046102"/>
            <a:ext cx="9988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창업에 소요되는 자금 창업아이템 제작 비용 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(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최대 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15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백만원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)</a:t>
            </a:r>
            <a:endParaRPr lang="ko-KR" altLang="en-US" sz="1400" dirty="0">
              <a:effectLst/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CD8869BF-6FA3-40D9-9178-CD5936E70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113665"/>
              </p:ext>
            </p:extLst>
          </p:nvPr>
        </p:nvGraphicFramePr>
        <p:xfrm>
          <a:off x="1110378" y="2163919"/>
          <a:ext cx="9470534" cy="2277452"/>
        </p:xfrm>
        <a:graphic>
          <a:graphicData uri="http://schemas.openxmlformats.org/drawingml/2006/table">
            <a:tbl>
              <a:tblPr/>
              <a:tblGrid>
                <a:gridCol w="2600012">
                  <a:extLst>
                    <a:ext uri="{9D8B030D-6E8A-4147-A177-3AD203B41FA5}">
                      <a16:colId xmlns:a16="http://schemas.microsoft.com/office/drawing/2014/main" val="4081695095"/>
                    </a:ext>
                  </a:extLst>
                </a:gridCol>
                <a:gridCol w="2600012">
                  <a:extLst>
                    <a:ext uri="{9D8B030D-6E8A-4147-A177-3AD203B41FA5}">
                      <a16:colId xmlns:a16="http://schemas.microsoft.com/office/drawing/2014/main" val="1511972818"/>
                    </a:ext>
                  </a:extLst>
                </a:gridCol>
                <a:gridCol w="2600012">
                  <a:extLst>
                    <a:ext uri="{9D8B030D-6E8A-4147-A177-3AD203B41FA5}">
                      <a16:colId xmlns:a16="http://schemas.microsoft.com/office/drawing/2014/main" val="3322727129"/>
                    </a:ext>
                  </a:extLst>
                </a:gridCol>
                <a:gridCol w="1670498">
                  <a:extLst>
                    <a:ext uri="{9D8B030D-6E8A-4147-A177-3AD203B41FA5}">
                      <a16:colId xmlns:a16="http://schemas.microsoft.com/office/drawing/2014/main" val="1305635517"/>
                    </a:ext>
                  </a:extLst>
                </a:gridCol>
              </a:tblGrid>
              <a:tr h="369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01887"/>
                  </a:ext>
                </a:extLst>
              </a:tr>
              <a:tr h="314149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아이템개발비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재료비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유기물 </a:t>
                      </a:r>
                      <a:r>
                        <a:rPr lang="en-US" altLang="ko-KR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30,000 x 20</a:t>
                      </a: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600,000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094210"/>
                  </a:ext>
                </a:extLst>
              </a:tr>
              <a:tr h="314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필터 원단 및 부직포 </a:t>
                      </a:r>
                      <a:r>
                        <a:rPr lang="en-US" altLang="ko-KR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100,000 x 10</a:t>
                      </a: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개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1,000,000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393876"/>
                  </a:ext>
                </a:extLst>
              </a:tr>
              <a:tr h="314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외주용역비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부품조립 및 마감 외주용역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3,000,000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586315"/>
                  </a:ext>
                </a:extLst>
              </a:tr>
              <a:tr h="314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패키지 디자인 의뢰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2,000,000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97146"/>
                  </a:ext>
                </a:extLst>
              </a:tr>
              <a:tr h="6514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지식재산권 </a:t>
                      </a:r>
                      <a:r>
                        <a:rPr lang="ko-KR" altLang="en-US" sz="900" kern="0" spc="0" dirty="0" err="1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취득비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특허 </a:t>
                      </a:r>
                      <a:r>
                        <a:rPr lang="ko-KR" altLang="en-US" sz="900" kern="0" spc="0" dirty="0" err="1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출원비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특허 출원비용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상표출원</a:t>
                      </a: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8</a:t>
                      </a:r>
                      <a:r>
                        <a:rPr lang="en-US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00,000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29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10185" y="2692830"/>
            <a:ext cx="8095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4000" dirty="0">
                <a:solidFill>
                  <a:schemeClr val="lt1"/>
                </a:solidFill>
                <a:latin typeface="+mj-ea"/>
                <a:ea typeface="+mj-ea"/>
              </a:rPr>
              <a:t>우수 </a:t>
            </a:r>
            <a:r>
              <a:rPr lang="en-US" altLang="ko-KR" sz="4000" dirty="0">
                <a:solidFill>
                  <a:schemeClr val="lt1"/>
                </a:solidFill>
                <a:latin typeface="+mj-ea"/>
                <a:ea typeface="+mj-ea"/>
              </a:rPr>
              <a:t>(</a:t>
            </a:r>
            <a:r>
              <a:rPr lang="ko-KR" altLang="en-US" sz="4000" dirty="0">
                <a:solidFill>
                  <a:schemeClr val="lt1"/>
                </a:solidFill>
                <a:latin typeface="+mj-ea"/>
                <a:ea typeface="+mj-ea"/>
              </a:rPr>
              <a:t>예비</a:t>
            </a:r>
            <a:r>
              <a:rPr lang="en-US" altLang="ko-KR" sz="4000" dirty="0">
                <a:solidFill>
                  <a:schemeClr val="lt1"/>
                </a:solidFill>
                <a:latin typeface="+mj-ea"/>
                <a:ea typeface="+mj-ea"/>
              </a:rPr>
              <a:t>)</a:t>
            </a:r>
            <a:r>
              <a:rPr lang="ko-KR" altLang="en-US" sz="4000" dirty="0">
                <a:solidFill>
                  <a:schemeClr val="lt1"/>
                </a:solidFill>
                <a:latin typeface="+mj-ea"/>
                <a:ea typeface="+mj-ea"/>
              </a:rPr>
              <a:t>창업자 </a:t>
            </a:r>
            <a:r>
              <a:rPr lang="en-US" altLang="ko-KR" sz="4000" dirty="0">
                <a:solidFill>
                  <a:schemeClr val="lt1"/>
                </a:solidFill>
                <a:latin typeface="+mj-ea"/>
                <a:ea typeface="+mj-ea"/>
              </a:rPr>
              <a:t>/ </a:t>
            </a:r>
            <a:r>
              <a:rPr lang="ko-KR" altLang="en-US" sz="4000" dirty="0">
                <a:solidFill>
                  <a:schemeClr val="lt1"/>
                </a:solidFill>
                <a:latin typeface="+mj-ea"/>
                <a:ea typeface="+mj-ea"/>
              </a:rPr>
              <a:t>기업 선정평가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579222" y="3938702"/>
            <a:ext cx="5050971" cy="4648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3139" y="3981144"/>
            <a:ext cx="288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팀</a:t>
            </a:r>
            <a:r>
              <a:rPr lang="en-US" altLang="ko-KR" sz="2000" dirty="0">
                <a:solidFill>
                  <a:schemeClr val="lt1"/>
                </a:solidFill>
                <a:latin typeface="+mj-ea"/>
                <a:ea typeface="+mj-ea"/>
              </a:rPr>
              <a:t>(</a:t>
            </a: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기업</a:t>
            </a:r>
            <a:r>
              <a:rPr lang="en-US" altLang="ko-KR" sz="2000" dirty="0">
                <a:solidFill>
                  <a:schemeClr val="lt1"/>
                </a:solidFill>
                <a:latin typeface="+mj-ea"/>
                <a:ea typeface="+mj-ea"/>
              </a:rPr>
              <a:t>)</a:t>
            </a: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명</a:t>
            </a:r>
            <a:r>
              <a:rPr lang="en-US" altLang="ko-KR" sz="2000" dirty="0">
                <a:solidFill>
                  <a:schemeClr val="lt1"/>
                </a:solidFill>
                <a:latin typeface="+mj-ea"/>
                <a:ea typeface="+mj-ea"/>
              </a:rPr>
              <a:t> :</a:t>
            </a: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 창업지원단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2B5BE-2B13-4FE3-84D9-C87E661FBD86}"/>
              </a:ext>
            </a:extLst>
          </p:cNvPr>
          <p:cNvSpPr txBox="1"/>
          <p:nvPr/>
        </p:nvSpPr>
        <p:spPr>
          <a:xfrm>
            <a:off x="185344" y="143101"/>
            <a:ext cx="5394426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lt1"/>
                </a:solidFill>
                <a:latin typeface="+mj-ea"/>
                <a:ea typeface="+mj-ea"/>
              </a:rPr>
              <a:t>[</a:t>
            </a:r>
            <a:r>
              <a:rPr lang="ko-KR" altLang="en-US" dirty="0">
                <a:solidFill>
                  <a:schemeClr val="lt1"/>
                </a:solidFill>
                <a:latin typeface="+mj-ea"/>
                <a:ea typeface="+mj-ea"/>
              </a:rPr>
              <a:t>원광대학교 창업지원단</a:t>
            </a:r>
            <a:r>
              <a:rPr lang="en-US" altLang="ko-KR" dirty="0">
                <a:solidFill>
                  <a:schemeClr val="lt1"/>
                </a:solidFill>
                <a:latin typeface="+mj-ea"/>
                <a:ea typeface="+mj-ea"/>
              </a:rPr>
              <a:t>]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ko-KR" sz="2500" dirty="0">
                <a:solidFill>
                  <a:schemeClr val="lt1"/>
                </a:solidFill>
                <a:latin typeface="+mj-ea"/>
                <a:ea typeface="+mj-ea"/>
              </a:rPr>
              <a:t>2022</a:t>
            </a:r>
            <a:r>
              <a:rPr lang="ko-KR" altLang="en-US" sz="2500" dirty="0">
                <a:solidFill>
                  <a:schemeClr val="lt1"/>
                </a:solidFill>
                <a:latin typeface="+mj-ea"/>
                <a:ea typeface="+mj-ea"/>
              </a:rPr>
              <a:t>년 청년 </a:t>
            </a:r>
            <a:r>
              <a:rPr lang="ko-KR" altLang="en-US" sz="2500" dirty="0" err="1">
                <a:solidFill>
                  <a:schemeClr val="lt1"/>
                </a:solidFill>
                <a:latin typeface="+mj-ea"/>
                <a:ea typeface="+mj-ea"/>
              </a:rPr>
              <a:t>다이로움</a:t>
            </a:r>
            <a:r>
              <a:rPr lang="ko-KR" altLang="en-US" sz="2500" dirty="0">
                <a:solidFill>
                  <a:schemeClr val="lt1"/>
                </a:solidFill>
                <a:latin typeface="+mj-ea"/>
                <a:ea typeface="+mj-ea"/>
              </a:rPr>
              <a:t> 창업지원사업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28C7834-CF83-4C77-BEDE-3B28581CEA7C}"/>
              </a:ext>
            </a:extLst>
          </p:cNvPr>
          <p:cNvSpPr/>
          <p:nvPr/>
        </p:nvSpPr>
        <p:spPr>
          <a:xfrm>
            <a:off x="3579222" y="4511956"/>
            <a:ext cx="5050971" cy="4648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D37DAF-C69C-4652-8777-A5BCE678F3A2}"/>
              </a:ext>
            </a:extLst>
          </p:cNvPr>
          <p:cNvSpPr txBox="1"/>
          <p:nvPr/>
        </p:nvSpPr>
        <p:spPr>
          <a:xfrm>
            <a:off x="5161292" y="4554398"/>
            <a:ext cx="1869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대표자</a:t>
            </a:r>
            <a:r>
              <a:rPr lang="en-US" altLang="ko-KR" sz="2000" dirty="0">
                <a:solidFill>
                  <a:schemeClr val="lt1"/>
                </a:solidFill>
                <a:latin typeface="+mj-ea"/>
                <a:ea typeface="+mj-ea"/>
              </a:rPr>
              <a:t>: </a:t>
            </a: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홍길동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340264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96029" y="3080917"/>
            <a:ext cx="1210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>
                <a:solidFill>
                  <a:schemeClr val="lt1"/>
                </a:solidFill>
                <a:latin typeface="+mj-ea"/>
                <a:ea typeface="+mj-ea"/>
              </a:rPr>
              <a:t>목차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030384" y="2232469"/>
            <a:ext cx="4829205" cy="433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2266154"/>
            <a:ext cx="3122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아이템 실현가능성</a:t>
            </a:r>
            <a:endParaRPr lang="en-US" altLang="ko-KR" sz="2000" dirty="0">
              <a:solidFill>
                <a:schemeClr val="lt1"/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46457" y="1975678"/>
            <a:ext cx="10515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000">
                <a:solidFill>
                  <a:srgbClr val="FFA500"/>
                </a:solidFill>
                <a:latin typeface="+mj-ea"/>
                <a:ea typeface="+mj-ea"/>
              </a:rPr>
              <a:t>02.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6030384" y="3783091"/>
            <a:ext cx="4829205" cy="433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3812821"/>
            <a:ext cx="2249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지속가능성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46457" y="3522345"/>
            <a:ext cx="10515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000">
                <a:solidFill>
                  <a:srgbClr val="FFA500"/>
                </a:solidFill>
                <a:latin typeface="+mj-ea"/>
                <a:ea typeface="+mj-ea"/>
              </a:rPr>
              <a:t>03.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6030384" y="682524"/>
            <a:ext cx="4829205" cy="433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5999" y="716209"/>
            <a:ext cx="4023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사업의지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46457" y="425733"/>
            <a:ext cx="10515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000">
                <a:solidFill>
                  <a:srgbClr val="FFA500"/>
                </a:solidFill>
                <a:latin typeface="+mj-ea"/>
                <a:ea typeface="+mj-ea"/>
              </a:rPr>
              <a:t>01.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6030384" y="5329758"/>
            <a:ext cx="4829205" cy="4337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0" y="5359488"/>
            <a:ext cx="3013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000" dirty="0">
                <a:solidFill>
                  <a:schemeClr val="lt1"/>
                </a:solidFill>
                <a:latin typeface="+mj-ea"/>
                <a:ea typeface="+mj-ea"/>
              </a:rPr>
              <a:t>지역기여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846457" y="5069012"/>
            <a:ext cx="10515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5000">
                <a:solidFill>
                  <a:srgbClr val="FFA500"/>
                </a:solidFill>
                <a:latin typeface="+mj-ea"/>
                <a:ea typeface="+mj-ea"/>
              </a:rPr>
              <a:t>04.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91224" y="1238975"/>
            <a:ext cx="4868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</a:rPr>
              <a:t>1-1</a:t>
            </a:r>
            <a:r>
              <a:rPr lang="en-US" altLang="ko-KR" b="0" dirty="0">
                <a:solidFill>
                  <a:schemeClr val="dk1"/>
                </a:solidFill>
                <a:latin typeface="+mj-ea"/>
                <a:ea typeface="+mj-ea"/>
              </a:rPr>
              <a:t> </a:t>
            </a:r>
            <a:r>
              <a:rPr lang="ko-KR" altLang="en-US" b="0" dirty="0">
                <a:solidFill>
                  <a:schemeClr val="dk1"/>
                </a:solidFill>
                <a:latin typeface="+mj-ea"/>
                <a:ea typeface="+mj-ea"/>
              </a:rPr>
              <a:t>사업의지 및 필요성</a:t>
            </a:r>
            <a:endParaRPr lang="en-US" altLang="ko-KR" b="0" dirty="0">
              <a:solidFill>
                <a:schemeClr val="dk1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  <a:ea typeface="+mj-ea"/>
              </a:rPr>
              <a:t>1-2</a:t>
            </a:r>
            <a:r>
              <a:rPr lang="en-US" altLang="ko-KR" b="0" dirty="0">
                <a:solidFill>
                  <a:schemeClr val="dk1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아이템</a:t>
            </a:r>
            <a:r>
              <a:rPr lang="en-US" altLang="ko-KR" dirty="0">
                <a:solidFill>
                  <a:schemeClr val="dk1"/>
                </a:solidFill>
                <a:latin typeface="+mj-ea"/>
                <a:ea typeface="+mj-ea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서비스</a:t>
            </a:r>
            <a:r>
              <a:rPr lang="en-US" altLang="ko-KR" dirty="0">
                <a:solidFill>
                  <a:schemeClr val="dk1"/>
                </a:solidFill>
                <a:latin typeface="+mj-ea"/>
                <a:ea typeface="+mj-ea"/>
              </a:rPr>
              <a:t>)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아이디어의 구체성</a:t>
            </a:r>
            <a:endParaRPr lang="ko-KR" altLang="en-US" b="0" dirty="0">
              <a:solidFill>
                <a:schemeClr val="dk1"/>
              </a:solidFill>
              <a:latin typeface="+mj-ea"/>
              <a:ea typeface="+mj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91225" y="2794442"/>
            <a:ext cx="520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  <a:ea typeface="+mj-ea"/>
              </a:rPr>
              <a:t>2-1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아이템</a:t>
            </a:r>
            <a:r>
              <a:rPr lang="en-US" altLang="ko-KR" dirty="0">
                <a:solidFill>
                  <a:schemeClr val="dk1"/>
                </a:solidFill>
                <a:latin typeface="+mj-ea"/>
                <a:ea typeface="+mj-ea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서비스</a:t>
            </a:r>
            <a:r>
              <a:rPr lang="en-US" altLang="ko-KR" dirty="0">
                <a:solidFill>
                  <a:schemeClr val="dk1"/>
                </a:solidFill>
                <a:latin typeface="+mj-ea"/>
                <a:ea typeface="+mj-ea"/>
              </a:rPr>
              <a:t>)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실현가능성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91225" y="3171825"/>
            <a:ext cx="520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</a:rPr>
              <a:t>2-2 </a:t>
            </a:r>
            <a:r>
              <a:rPr lang="ko-KR" altLang="en-US" dirty="0">
                <a:solidFill>
                  <a:schemeClr val="dk1"/>
                </a:solidFill>
                <a:latin typeface="+mj-ea"/>
              </a:rPr>
              <a:t>고객요구에 대한 대응방안</a:t>
            </a:r>
            <a:endParaRPr lang="ko-KR" altLang="en-US" b="0" dirty="0">
              <a:solidFill>
                <a:schemeClr val="dk1"/>
              </a:solidFill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91225" y="4311274"/>
            <a:ext cx="3878582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  <a:ea typeface="+mj-ea"/>
              </a:rPr>
              <a:t>3-1</a:t>
            </a:r>
            <a:r>
              <a:rPr lang="ko-KR" altLang="en-US" b="1" dirty="0">
                <a:solidFill>
                  <a:schemeClr val="dk1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대표자 보유 역량</a:t>
            </a:r>
            <a:endParaRPr lang="en-US" altLang="ko-KR" dirty="0">
              <a:solidFill>
                <a:schemeClr val="dk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  <a:ea typeface="+mj-ea"/>
              </a:rPr>
              <a:t>3-2</a:t>
            </a:r>
            <a:r>
              <a:rPr lang="ko-KR" altLang="en-US" b="1" dirty="0">
                <a:solidFill>
                  <a:schemeClr val="dk1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사회적 가치 실현</a:t>
            </a:r>
            <a:endParaRPr lang="en-US" altLang="ko-KR" dirty="0">
              <a:solidFill>
                <a:schemeClr val="dk1"/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1224" y="5860505"/>
            <a:ext cx="5045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  <a:ea typeface="+mj-ea"/>
              </a:rPr>
              <a:t>4-1</a:t>
            </a:r>
            <a:r>
              <a:rPr lang="ko-KR" altLang="en-US" b="1" dirty="0">
                <a:solidFill>
                  <a:schemeClr val="dk1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지역 연관성 및 지역경제 기여방안</a:t>
            </a:r>
            <a:endParaRPr lang="ko-KR" altLang="en-US" b="0" dirty="0">
              <a:solidFill>
                <a:schemeClr val="dk1"/>
              </a:solidFill>
              <a:latin typeface="+mj-ea"/>
              <a:ea typeface="+mj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1225" y="6237888"/>
            <a:ext cx="3878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dk1"/>
                </a:solidFill>
                <a:latin typeface="+mj-ea"/>
                <a:ea typeface="+mj-ea"/>
              </a:rPr>
              <a:t>4-2</a:t>
            </a:r>
            <a:r>
              <a:rPr lang="ko-KR" altLang="en-US" b="1" dirty="0">
                <a:solidFill>
                  <a:schemeClr val="dk1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자금소요</a:t>
            </a:r>
            <a:r>
              <a:rPr lang="en-US" altLang="ko-KR" dirty="0">
                <a:solidFill>
                  <a:schemeClr val="dk1"/>
                </a:solidFill>
                <a:latin typeface="+mj-ea"/>
                <a:ea typeface="+mj-ea"/>
              </a:rPr>
              <a:t>(</a:t>
            </a:r>
            <a:r>
              <a:rPr lang="ko-KR" altLang="en-US" dirty="0">
                <a:solidFill>
                  <a:schemeClr val="dk1"/>
                </a:solidFill>
                <a:latin typeface="+mj-ea"/>
                <a:ea typeface="+mj-ea"/>
              </a:rPr>
              <a:t>자금 활용방안</a:t>
            </a:r>
            <a:r>
              <a:rPr lang="en-US" altLang="ko-KR" dirty="0">
                <a:solidFill>
                  <a:schemeClr val="dk1"/>
                </a:solidFill>
                <a:latin typeface="+mj-ea"/>
                <a:ea typeface="+mj-ea"/>
              </a:rPr>
              <a:t>)</a:t>
            </a:r>
            <a:endParaRPr lang="ko-KR" altLang="en-US" b="0" dirty="0">
              <a:solidFill>
                <a:schemeClr val="dk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EFC4340-6926-422B-BD01-75BEF1F49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625515" y="180806"/>
            <a:ext cx="69235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500" dirty="0">
                <a:solidFill>
                  <a:schemeClr val="lt1"/>
                </a:solidFill>
                <a:latin typeface="나눔고딕 ExtraBold"/>
                <a:ea typeface="나눔고딕 ExtraBold"/>
              </a:rPr>
              <a:t>01. </a:t>
            </a:r>
            <a:r>
              <a:rPr lang="ko-KR" altLang="en-US" sz="2500" dirty="0">
                <a:solidFill>
                  <a:schemeClr val="lt1"/>
                </a:solidFill>
                <a:latin typeface="나눔바른고딕"/>
                <a:ea typeface="나눔바른고딕"/>
              </a:rPr>
              <a:t>사업의지</a:t>
            </a:r>
            <a:endParaRPr lang="ko-KR" altLang="en-US" sz="2500" dirty="0">
              <a:solidFill>
                <a:schemeClr val="lt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2728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1-1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사업의지 및 필요성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F2F95FE-7AE8-47A2-85E4-DA95EF12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69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EF8A949-B09E-4F68-AE66-408EDFAC9DAA}"/>
              </a:ext>
            </a:extLst>
          </p:cNvPr>
          <p:cNvSpPr/>
          <p:nvPr/>
        </p:nvSpPr>
        <p:spPr>
          <a:xfrm>
            <a:off x="252547" y="1046102"/>
            <a:ext cx="9988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사업의지 및 필요성</a:t>
            </a:r>
            <a:endParaRPr lang="en-US" altLang="ko-KR" sz="1400" i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44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4357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1-2</a:t>
            </a:r>
            <a:r>
              <a:rPr lang="ko-KR" altLang="en-US" sz="20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아이템</a:t>
            </a:r>
            <a:r>
              <a:rPr lang="en-US" altLang="ko-KR" sz="20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20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서비스</a:t>
            </a:r>
            <a:r>
              <a:rPr lang="en-US" altLang="ko-KR" sz="20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sz="2000" b="1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아이디어의 구체성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1D582AA-2DEF-4CB6-A0CE-EA73C8317EE2}"/>
              </a:ext>
            </a:extLst>
          </p:cNvPr>
          <p:cNvSpPr/>
          <p:nvPr/>
        </p:nvSpPr>
        <p:spPr>
          <a:xfrm>
            <a:off x="252547" y="1046102"/>
            <a:ext cx="9988731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창업아이템 소개 아이템의 구체성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핵심기능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/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소비자층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/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사용처</a:t>
            </a: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 등</a:t>
            </a:r>
            <a:endParaRPr lang="en-US" altLang="ko-KR" sz="1400" i="1" dirty="0">
              <a:solidFill>
                <a:srgbClr val="0000FF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830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grayscl/>
          </a:blip>
          <a:stretch>
            <a:fillRect/>
          </a:stretch>
        </p:blipFill>
        <p:spPr>
          <a:xfrm>
            <a:off x="0" y="309027"/>
            <a:ext cx="12192000" cy="667719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625515" y="180806"/>
            <a:ext cx="6923552" cy="541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3000" b="1">
                <a:solidFill>
                  <a:schemeClr val="lt1"/>
                </a:solidFill>
                <a:latin typeface="+mn-ea"/>
              </a:rPr>
              <a:t>02. </a:t>
            </a:r>
            <a:r>
              <a:rPr lang="ko-KR" altLang="en-US" sz="3000" b="1">
                <a:solidFill>
                  <a:schemeClr val="lt1"/>
                </a:solidFill>
                <a:latin typeface="+mn-ea"/>
              </a:rPr>
              <a:t>실현가능성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3563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2-1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아이템</a:t>
            </a: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서비스</a:t>
            </a: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)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실현가능성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EFEA6C6-9914-45DE-9691-A37BBDE84625}"/>
              </a:ext>
            </a:extLst>
          </p:cNvPr>
          <p:cNvSpPr/>
          <p:nvPr/>
        </p:nvSpPr>
        <p:spPr>
          <a:xfrm>
            <a:off x="252547" y="1046102"/>
            <a:ext cx="9988731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</a:rPr>
              <a:t>창업아이템 구현정도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</a:rPr>
              <a:t>- </a:t>
            </a:r>
            <a:r>
              <a:rPr lang="ko-KR" altLang="en-US" sz="1400" i="1" dirty="0">
                <a:solidFill>
                  <a:srgbClr val="0000FF"/>
                </a:solidFill>
              </a:rPr>
              <a:t>아이템 제작 현황</a:t>
            </a:r>
            <a:r>
              <a:rPr lang="en-US" altLang="ko-KR" sz="1400" i="1" dirty="0">
                <a:solidFill>
                  <a:srgbClr val="0000FF"/>
                </a:solidFill>
              </a:rPr>
              <a:t>(ex : </a:t>
            </a:r>
            <a:r>
              <a:rPr lang="ko-KR" altLang="en-US" sz="1400" i="1" dirty="0">
                <a:solidFill>
                  <a:srgbClr val="0000FF"/>
                </a:solidFill>
              </a:rPr>
              <a:t>아이디어단계</a:t>
            </a:r>
            <a:r>
              <a:rPr lang="en-US" altLang="ko-KR" sz="1400" i="1" dirty="0">
                <a:solidFill>
                  <a:srgbClr val="0000FF"/>
                </a:solidFill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</a:rPr>
              <a:t>시제품 제작 단계</a:t>
            </a:r>
            <a:r>
              <a:rPr lang="en-US" altLang="ko-KR" sz="1400" i="1" dirty="0">
                <a:solidFill>
                  <a:srgbClr val="0000FF"/>
                </a:solidFill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</a:rPr>
              <a:t>제작완료</a:t>
            </a:r>
            <a:r>
              <a:rPr lang="en-US" altLang="ko-KR" sz="1400" i="1" dirty="0">
                <a:solidFill>
                  <a:srgbClr val="0000FF"/>
                </a:solidFill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</a:rPr>
              <a:t>등</a:t>
            </a:r>
            <a:r>
              <a:rPr lang="en-US" altLang="ko-KR" sz="1400" i="1" dirty="0">
                <a:solidFill>
                  <a:srgbClr val="0000FF"/>
                </a:solidFill>
              </a:rPr>
              <a:t>)</a:t>
            </a:r>
            <a:endParaRPr lang="ko-KR" altLang="en-US" sz="1400" i="1" dirty="0">
              <a:solidFill>
                <a:srgbClr val="0000FF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</a:rPr>
              <a:t>- </a:t>
            </a:r>
            <a:r>
              <a:rPr lang="ko-KR" altLang="en-US" sz="1400" i="1" dirty="0">
                <a:solidFill>
                  <a:srgbClr val="0000FF"/>
                </a:solidFill>
              </a:rPr>
              <a:t>기술 접목 현황</a:t>
            </a:r>
            <a:r>
              <a:rPr lang="en-US" altLang="ko-KR" sz="1400" i="1" dirty="0">
                <a:solidFill>
                  <a:srgbClr val="0000FF"/>
                </a:solidFill>
              </a:rPr>
              <a:t>(ex : </a:t>
            </a:r>
            <a:r>
              <a:rPr lang="ko-KR" altLang="en-US" sz="1400" i="1" dirty="0">
                <a:solidFill>
                  <a:srgbClr val="0000FF"/>
                </a:solidFill>
              </a:rPr>
              <a:t>보유기술</a:t>
            </a:r>
            <a:r>
              <a:rPr lang="en-US" altLang="ko-KR" sz="1400" i="1" dirty="0">
                <a:solidFill>
                  <a:srgbClr val="0000FF"/>
                </a:solidFill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</a:rPr>
              <a:t>특허출원 준비중</a:t>
            </a:r>
            <a:r>
              <a:rPr lang="en-US" altLang="ko-KR" sz="1400" i="1" dirty="0">
                <a:solidFill>
                  <a:srgbClr val="0000FF"/>
                </a:solidFill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</a:rPr>
              <a:t>특허출원 완료 등</a:t>
            </a:r>
            <a:r>
              <a:rPr lang="en-US" altLang="ko-KR" sz="1400" i="1" dirty="0">
                <a:solidFill>
                  <a:srgbClr val="0000FF"/>
                </a:solidFill>
              </a:rPr>
              <a:t>)</a:t>
            </a:r>
            <a:endParaRPr lang="ko-KR" altLang="en-US" sz="1400" i="1" dirty="0">
              <a:solidFill>
                <a:srgbClr val="0000FF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</a:t>
            </a:r>
            <a:r>
              <a:rPr lang="en-US" altLang="ko-KR" sz="1400" i="1" dirty="0">
                <a:solidFill>
                  <a:srgbClr val="0000FF"/>
                </a:solidFill>
              </a:rPr>
              <a:t> </a:t>
            </a:r>
            <a:r>
              <a:rPr lang="ko-KR" altLang="en-US" sz="1400" i="1" dirty="0">
                <a:solidFill>
                  <a:srgbClr val="0000FF"/>
                </a:solidFill>
              </a:rPr>
              <a:t>제작 소요기간 및 제작 방법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</a:rPr>
              <a:t>- </a:t>
            </a:r>
            <a:r>
              <a:rPr lang="ko-KR" altLang="en-US" sz="1400" i="1" dirty="0">
                <a:solidFill>
                  <a:srgbClr val="0000FF"/>
                </a:solidFill>
              </a:rPr>
              <a:t>제작 소요기간 및 제작방법 </a:t>
            </a:r>
            <a:r>
              <a:rPr lang="en-US" altLang="ko-KR" sz="1400" i="1" dirty="0">
                <a:solidFill>
                  <a:srgbClr val="0000FF"/>
                </a:solidFill>
              </a:rPr>
              <a:t>(</a:t>
            </a:r>
            <a:r>
              <a:rPr lang="ko-KR" altLang="en-US" sz="1400" i="1" dirty="0">
                <a:solidFill>
                  <a:srgbClr val="0000FF"/>
                </a:solidFill>
              </a:rPr>
              <a:t>자체제작</a:t>
            </a:r>
            <a:r>
              <a:rPr lang="en-US" altLang="ko-KR" sz="1400" i="1" dirty="0">
                <a:solidFill>
                  <a:srgbClr val="0000FF"/>
                </a:solidFill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</a:rPr>
              <a:t>외주용역</a:t>
            </a:r>
            <a:r>
              <a:rPr lang="en-US" altLang="ko-KR" sz="1400" i="1" dirty="0">
                <a:solidFill>
                  <a:srgbClr val="0000FF"/>
                </a:solidFill>
              </a:rPr>
              <a:t>, </a:t>
            </a:r>
            <a:r>
              <a:rPr lang="ko-KR" altLang="en-US" sz="1400" i="1" dirty="0">
                <a:solidFill>
                  <a:srgbClr val="0000FF"/>
                </a:solidFill>
              </a:rPr>
              <a:t>등</a:t>
            </a:r>
            <a:r>
              <a:rPr lang="en-US" altLang="ko-KR" sz="1400" i="1" dirty="0">
                <a:solidFill>
                  <a:srgbClr val="0000FF"/>
                </a:solidFill>
              </a:rPr>
              <a:t>)</a:t>
            </a:r>
            <a:endParaRPr lang="ko-KR" altLang="en-US" sz="1400" i="1" dirty="0">
              <a:solidFill>
                <a:srgbClr val="0000FF"/>
              </a:solidFill>
            </a:endParaRP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71D3AED4-2E82-4780-BE26-1EA24AFE1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37163"/>
              </p:ext>
            </p:extLst>
          </p:nvPr>
        </p:nvGraphicFramePr>
        <p:xfrm>
          <a:off x="1957159" y="3719756"/>
          <a:ext cx="8477663" cy="2379402"/>
        </p:xfrm>
        <a:graphic>
          <a:graphicData uri="http://schemas.openxmlformats.org/drawingml/2006/table">
            <a:tbl>
              <a:tblPr/>
              <a:tblGrid>
                <a:gridCol w="2445404">
                  <a:extLst>
                    <a:ext uri="{9D8B030D-6E8A-4147-A177-3AD203B41FA5}">
                      <a16:colId xmlns:a16="http://schemas.microsoft.com/office/drawing/2014/main" val="1828704603"/>
                    </a:ext>
                  </a:extLst>
                </a:gridCol>
                <a:gridCol w="2970368">
                  <a:extLst>
                    <a:ext uri="{9D8B030D-6E8A-4147-A177-3AD203B41FA5}">
                      <a16:colId xmlns:a16="http://schemas.microsoft.com/office/drawing/2014/main" val="74403987"/>
                    </a:ext>
                  </a:extLst>
                </a:gridCol>
                <a:gridCol w="3061891">
                  <a:extLst>
                    <a:ext uri="{9D8B030D-6E8A-4147-A177-3AD203B41FA5}">
                      <a16:colId xmlns:a16="http://schemas.microsoft.com/office/drawing/2014/main" val="3575849636"/>
                    </a:ext>
                  </a:extLst>
                </a:gridCol>
              </a:tblGrid>
              <a:tr h="38266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추진내용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추진기간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세부내용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18610"/>
                  </a:ext>
                </a:extLst>
              </a:tr>
              <a:tr h="499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시제품 제작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2021.0.0. ~ 2021.0.0.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시제품 제작 및 시제품 출시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046718"/>
                  </a:ext>
                </a:extLst>
              </a:tr>
              <a:tr h="499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시제품 수정 및 보완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2021.0.0. ~ 2021.0.0.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시장반응 조사 및 시제품수정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35503"/>
                  </a:ext>
                </a:extLst>
              </a:tr>
              <a:tr h="499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판매전략 수립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2021.0.0. ~ 2021.0.0.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온라인 </a:t>
                      </a:r>
                      <a:r>
                        <a:rPr lang="en-US" altLang="ko-KR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: SNS</a:t>
                      </a: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마케팅</a:t>
                      </a:r>
                      <a:r>
                        <a:rPr lang="en-US" altLang="ko-KR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오프라인 </a:t>
                      </a:r>
                      <a:r>
                        <a:rPr lang="en-US" altLang="ko-KR" sz="900" kern="0" spc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: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587823"/>
                  </a:ext>
                </a:extLst>
              </a:tr>
              <a:tr h="4991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rgbClr val="0000FF"/>
                          </a:solidFill>
                          <a:effectLst/>
                          <a:latin typeface="한컴바탕"/>
                          <a:ea typeface="한컴바탕"/>
                        </a:rPr>
                        <a:t>…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FF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FF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6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5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12192000" cy="83602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1" y="210079"/>
            <a:ext cx="3449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2-2 </a:t>
            </a:r>
            <a:r>
              <a:rPr lang="ko-KR" altLang="en-US" sz="2000" dirty="0">
                <a:solidFill>
                  <a:schemeClr val="bg1"/>
                </a:solidFill>
                <a:latin typeface="나눔고딕 ExtraBold"/>
                <a:ea typeface="나눔고딕 ExtraBold"/>
              </a:rPr>
              <a:t>고객요구에 대한 대응방안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1601750-4B9F-459B-88BF-7CA09356D518}"/>
              </a:ext>
            </a:extLst>
          </p:cNvPr>
          <p:cNvSpPr/>
          <p:nvPr/>
        </p:nvSpPr>
        <p:spPr>
          <a:xfrm>
            <a:off x="252547" y="1046102"/>
            <a:ext cx="9988731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 </a:t>
            </a:r>
            <a:r>
              <a:rPr lang="ko-KR" altLang="en-US" sz="1400" i="1" dirty="0">
                <a:solidFill>
                  <a:srgbClr val="0000FF"/>
                </a:solidFill>
                <a:latin typeface="+mj-ea"/>
              </a:rPr>
              <a:t>고객요구에 대한 대응방안</a:t>
            </a:r>
            <a:endParaRPr lang="en-US" altLang="ko-KR" sz="1400" i="1" dirty="0">
              <a:solidFill>
                <a:srgbClr val="0000FF"/>
              </a:solidFill>
              <a:latin typeface="+mj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i="1" dirty="0">
                <a:solidFill>
                  <a:srgbClr val="0000FF"/>
                </a:solidFill>
                <a:latin typeface="맑은 고딕" panose="020B0503020000020004" pitchFamily="50" charset="-127"/>
              </a:rPr>
              <a:t>※</a:t>
            </a:r>
            <a:r>
              <a:rPr lang="ko-KR" altLang="en-US" sz="1400" i="1" dirty="0">
                <a:solidFill>
                  <a:srgbClr val="0000FF"/>
                </a:solidFill>
                <a:latin typeface="+mj-ea"/>
              </a:rPr>
              <a:t> </a:t>
            </a:r>
            <a:r>
              <a:rPr lang="ko-KR" altLang="en-US" sz="1400" i="1" dirty="0">
                <a:solidFill>
                  <a:srgbClr val="0000FF"/>
                </a:solidFill>
                <a:latin typeface="+mj-ea"/>
                <a:ea typeface="+mj-ea"/>
              </a:rPr>
              <a:t>기능</a:t>
            </a:r>
            <a:r>
              <a:rPr lang="en-US" altLang="ko-KR" sz="1400" i="1" dirty="0">
                <a:solidFill>
                  <a:srgbClr val="0000FF"/>
                </a:solidFill>
                <a:latin typeface="+mj-ea"/>
                <a:ea typeface="+mj-ea"/>
              </a:rPr>
              <a:t>·</a:t>
            </a:r>
            <a:r>
              <a:rPr lang="ko-KR" altLang="en-US" sz="1400" i="1" dirty="0">
                <a:solidFill>
                  <a:srgbClr val="0000FF"/>
                </a:solidFill>
                <a:latin typeface="+mj-ea"/>
                <a:ea typeface="+mj-ea"/>
              </a:rPr>
              <a:t>효용</a:t>
            </a:r>
            <a:r>
              <a:rPr lang="en-US" altLang="ko-KR" sz="1400" i="1" dirty="0">
                <a:solidFill>
                  <a:srgbClr val="0000FF"/>
                </a:solidFill>
                <a:latin typeface="+mj-ea"/>
                <a:ea typeface="+mj-ea"/>
              </a:rPr>
              <a:t>·</a:t>
            </a:r>
            <a:r>
              <a:rPr lang="ko-KR" altLang="en-US" sz="1400" i="1" dirty="0">
                <a:solidFill>
                  <a:srgbClr val="0000FF"/>
                </a:solidFill>
                <a:latin typeface="+mj-ea"/>
                <a:ea typeface="+mj-ea"/>
              </a:rPr>
              <a:t>성분</a:t>
            </a:r>
            <a:r>
              <a:rPr lang="en-US" altLang="ko-KR" sz="1400" i="1" dirty="0">
                <a:solidFill>
                  <a:srgbClr val="0000FF"/>
                </a:solidFill>
                <a:latin typeface="+mj-ea"/>
                <a:ea typeface="+mj-ea"/>
              </a:rPr>
              <a:t>·</a:t>
            </a:r>
            <a:r>
              <a:rPr lang="ko-KR" altLang="en-US" sz="1400" i="1" dirty="0">
                <a:solidFill>
                  <a:srgbClr val="0000FF"/>
                </a:solidFill>
                <a:latin typeface="+mj-ea"/>
                <a:ea typeface="+mj-ea"/>
              </a:rPr>
              <a:t>디자인</a:t>
            </a:r>
            <a:r>
              <a:rPr lang="en-US" altLang="ko-KR" sz="1400" i="1" dirty="0">
                <a:solidFill>
                  <a:srgbClr val="0000FF"/>
                </a:solidFill>
                <a:latin typeface="+mj-ea"/>
                <a:ea typeface="+mj-ea"/>
              </a:rPr>
              <a:t>·</a:t>
            </a:r>
            <a:r>
              <a:rPr lang="ko-KR" altLang="en-US" sz="1400" i="1" dirty="0">
                <a:solidFill>
                  <a:srgbClr val="0000FF"/>
                </a:solidFill>
                <a:latin typeface="+mj-ea"/>
                <a:ea typeface="+mj-ea"/>
              </a:rPr>
              <a:t>스타일 등의 측면에서 경쟁력 확보 방안</a:t>
            </a:r>
          </a:p>
          <a:p>
            <a:pPr fontAlgn="base">
              <a:lnSpc>
                <a:spcPct val="150000"/>
              </a:lnSpc>
            </a:pPr>
            <a:endParaRPr lang="ko-KR" altLang="en-US" sz="1400" i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2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472</Words>
  <Application>Microsoft Office PowerPoint</Application>
  <PresentationFormat>와이드스크린</PresentationFormat>
  <Paragraphs>90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Dinmed</vt:lpstr>
      <vt:lpstr>HY견명조</vt:lpstr>
      <vt:lpstr>나눔고딕 ExtraBold</vt:lpstr>
      <vt:lpstr>나눔바른고딕</vt:lpstr>
      <vt:lpstr>맑은 고딕</vt:lpstr>
      <vt:lpstr>한컴바탕</vt:lpstr>
      <vt:lpstr>Arial</vt:lpstr>
      <vt:lpstr>Calibri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sungw</dc:creator>
  <cp:lastModifiedBy>전 영준</cp:lastModifiedBy>
  <cp:revision>34</cp:revision>
  <dcterms:created xsi:type="dcterms:W3CDTF">2020-07-14T03:10:59Z</dcterms:created>
  <dcterms:modified xsi:type="dcterms:W3CDTF">2022-11-27T12:40:08Z</dcterms:modified>
  <cp:version>1000.0000.01</cp:version>
</cp:coreProperties>
</file>